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23" r:id="rId5"/>
    <p:sldId id="326" r:id="rId6"/>
    <p:sldId id="267" r:id="rId7"/>
    <p:sldId id="308" r:id="rId8"/>
    <p:sldId id="318" r:id="rId9"/>
    <p:sldId id="272" r:id="rId10"/>
    <p:sldId id="275" r:id="rId11"/>
    <p:sldId id="276" r:id="rId12"/>
    <p:sldId id="277" r:id="rId13"/>
    <p:sldId id="278" r:id="rId14"/>
    <p:sldId id="319" r:id="rId15"/>
    <p:sldId id="309" r:id="rId16"/>
    <p:sldId id="317" r:id="rId17"/>
    <p:sldId id="279" r:id="rId18"/>
    <p:sldId id="310" r:id="rId19"/>
    <p:sldId id="265" r:id="rId20"/>
    <p:sldId id="289" r:id="rId21"/>
    <p:sldId id="311" r:id="rId22"/>
    <p:sldId id="274" r:id="rId23"/>
    <p:sldId id="302" r:id="rId24"/>
    <p:sldId id="301" r:id="rId25"/>
    <p:sldId id="312" r:id="rId26"/>
    <p:sldId id="293" r:id="rId27"/>
    <p:sldId id="294" r:id="rId28"/>
    <p:sldId id="297" r:id="rId29"/>
    <p:sldId id="282" r:id="rId30"/>
    <p:sldId id="298" r:id="rId31"/>
    <p:sldId id="313" r:id="rId32"/>
    <p:sldId id="322" r:id="rId33"/>
    <p:sldId id="315" r:id="rId34"/>
    <p:sldId id="314" r:id="rId35"/>
    <p:sldId id="320" r:id="rId36"/>
  </p:sldIdLst>
  <p:sldSz cx="14630400" cy="8229600"/>
  <p:notesSz cx="8229600" cy="14630400"/>
  <p:embeddedFontLst>
    <p:embeddedFont>
      <p:font typeface="Corbel" panose="020B0503020204020204" pitchFamily="34" charset="0"/>
      <p:regular r:id="rId41"/>
      <p:bold r:id="rId42"/>
      <p:italic r:id="rId43"/>
      <p:boldItalic r:id="rId44"/>
    </p:embeddedFont>
    <p:embeddedFont>
      <p:font typeface="Microsoft Sans Serif" panose="020B0604020202020204" pitchFamily="34" charset="0"/>
      <p:regular r:id="rId45"/>
    </p:embeddedFont>
    <p:embeddedFont>
      <p:font typeface="Geist" pitchFamily="34" charset="-122"/>
      <p:regular r:id="rId46"/>
    </p:embeddedFont>
    <p:embeddedFont>
      <p:font typeface="Geist" pitchFamily="34" charset="0"/>
      <p:regular r:id="rId47"/>
    </p:embeddedFont>
    <p:embeddedFont>
      <p:font typeface="Geist" pitchFamily="34" charset="-120"/>
      <p:regular r:id="rId48"/>
    </p:embeddedFont>
    <p:embeddedFont>
      <p:font typeface="Calibri" panose="020F050202020403020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uful Islam Tamim" initials="RI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1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font" Target="fonts/font12.fntdata"/><Relationship Id="rId51" Type="http://schemas.openxmlformats.org/officeDocument/2006/relationships/font" Target="fonts/font11.fntdata"/><Relationship Id="rId50" Type="http://schemas.openxmlformats.org/officeDocument/2006/relationships/font" Target="fonts/font10.fntdata"/><Relationship Id="rId5" Type="http://schemas.openxmlformats.org/officeDocument/2006/relationships/slide" Target="slides/slide2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to secure messages, images, and video URLs during transmission. This ensures that only the intended recipient can decrypt and read the communication, 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, while utilizing background threads for intensive operations like media compression, encryption, and uploading, ensuring smooth user experience without UI lag.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Request accept and cancel Model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. This optimizes app performance and reduces data usage.</a:t>
            </a: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/>
              <a:t>In addition to core security, we included features like </a:t>
            </a:r>
            <a:r>
              <a:rPr lang="en-GB" b="1" dirty="0"/>
              <a:t>active status indicators</a:t>
            </a:r>
            <a:r>
              <a:rPr lang="en-GB" dirty="0"/>
              <a:t>, </a:t>
            </a:r>
            <a:r>
              <a:rPr lang="en-GB" b="1" dirty="0"/>
              <a:t>block/delete conversation options</a:t>
            </a:r>
            <a:r>
              <a:rPr lang="en-GB" dirty="0"/>
              <a:t>, </a:t>
            </a:r>
            <a:r>
              <a:rPr lang="en-GB" b="1" dirty="0"/>
              <a:t>media preview/download</a:t>
            </a:r>
            <a:r>
              <a:rPr lang="en-GB" dirty="0"/>
              <a:t>, and </a:t>
            </a:r>
            <a:r>
              <a:rPr lang="en-GB" b="1" dirty="0"/>
              <a:t>profile/cover photo editing</a:t>
            </a:r>
            <a:r>
              <a:rPr lang="en-GB" dirty="0"/>
              <a:t>—all aimed at creating a polished user experience.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359A9-865F-46AF-B9BF-804CE380F1A5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77368" y="292609"/>
            <a:ext cx="14069568" cy="765352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976" y="1058851"/>
            <a:ext cx="11960352" cy="351129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64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1436" y="4643561"/>
            <a:ext cx="10521432" cy="1665798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rgbClr val="FFFFFF"/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74393" y="4480560"/>
            <a:ext cx="987552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914400"/>
            <a:ext cx="2788920" cy="64922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914400"/>
            <a:ext cx="891540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709" y="1408290"/>
            <a:ext cx="11960352" cy="351129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864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914" y="4985424"/>
            <a:ext cx="10522915" cy="1636567"/>
          </a:xfrm>
        </p:spPr>
        <p:txBody>
          <a:bodyPr anchor="t">
            <a:normAutofit/>
          </a:bodyPr>
          <a:lstStyle>
            <a:lvl1pPr marL="0" indent="0" algn="ctr">
              <a:buNone/>
              <a:defRPr sz="2640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77441" y="4824490"/>
            <a:ext cx="98755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468879"/>
            <a:ext cx="5705856" cy="4828032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1134" y="2468880"/>
            <a:ext cx="5705856" cy="4828032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401813"/>
            <a:ext cx="5705856" cy="93268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265780"/>
            <a:ext cx="5705856" cy="4059936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23008" y="2398838"/>
            <a:ext cx="5705856" cy="93268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23008" y="3263186"/>
            <a:ext cx="5705856" cy="4059936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6736"/>
            <a:ext cx="4718304" cy="208483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2591" y="1316736"/>
            <a:ext cx="6254496" cy="5596128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3401568"/>
            <a:ext cx="4718304" cy="3621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6736"/>
            <a:ext cx="4718304" cy="208483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95897" y="1283816"/>
            <a:ext cx="7318858" cy="576072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336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3401568"/>
            <a:ext cx="4718304" cy="34564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77368" y="292609"/>
            <a:ext cx="14069568" cy="76535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31520"/>
            <a:ext cx="11850624" cy="162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468880"/>
            <a:ext cx="11847445" cy="484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595" y="7468594"/>
            <a:ext cx="279488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38978" y="7468594"/>
            <a:ext cx="566132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5437" y="7468594"/>
            <a:ext cx="20474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19710" algn="l" defTabSz="1097280" rtl="0" eaLnBrk="1" latinLnBrk="0" hangingPunct="1">
        <a:lnSpc>
          <a:spcPct val="90000"/>
        </a:lnSpc>
        <a:spcBef>
          <a:spcPts val="1680"/>
        </a:spcBef>
        <a:buClr>
          <a:schemeClr val="accent1"/>
        </a:buClr>
        <a:buSzPct val="80000"/>
        <a:buFont typeface="Corbel" panose="020B0503020204020204" pitchFamily="34" charset="0"/>
        <a:buChar char="•"/>
        <a:defRPr sz="264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48640" indent="-21971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77570" indent="-21971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216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7135" indent="-21971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36065" indent="-21971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92024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280285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639695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99974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4.xml"/><Relationship Id="rId6" Type="http://schemas.openxmlformats.org/officeDocument/2006/relationships/image" Target="../media/image38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3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microsoft.com/office/2007/relationships/hdphoto" Target="../media/image9.wdp"/><Relationship Id="rId7" Type="http://schemas.openxmlformats.org/officeDocument/2006/relationships/image" Target="../media/image8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10" Type="http://schemas.microsoft.com/office/2007/relationships/hdphoto" Target="../media/image11.wdp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3757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KUETConnect: A Dynamic Android Application for Secure Real-time Interaction and Multimedia Sharing</a:t>
            </a:r>
            <a:endParaRPr lang="en-US" sz="44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479590" y="448444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CSE 3200: System Development Project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876917" y="6255325"/>
            <a:ext cx="4042064" cy="151707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Rauful Islam Tamim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Roll:2007009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586229" y="6255324"/>
            <a:ext cx="4042064" cy="151707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Tashibul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Roll:2007011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218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336666"/>
            <a:ext cx="11850624" cy="162763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Story Upload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47" y="1730375"/>
            <a:ext cx="3107588" cy="532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51" y="1730375"/>
            <a:ext cx="3346402" cy="532290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6660573" y="4239491"/>
            <a:ext cx="1132609" cy="623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Rectangles 4"/>
          <p:cNvSpPr/>
          <p:nvPr/>
        </p:nvSpPr>
        <p:spPr>
          <a:xfrm>
            <a:off x="4112895" y="7468870"/>
            <a:ext cx="512064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GB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Story  flowpath</a:t>
            </a:r>
            <a:endParaRPr lang="en-GB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619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291" y="253539"/>
            <a:ext cx="11850624" cy="162763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Search &amp; Follow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00" y="2154115"/>
            <a:ext cx="2708961" cy="524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85" y="2154115"/>
            <a:ext cx="2919130" cy="5243732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6457824" y="4114800"/>
            <a:ext cx="1153391" cy="675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7" name="Rectangles 6"/>
          <p:cNvSpPr/>
          <p:nvPr/>
        </p:nvSpPr>
        <p:spPr>
          <a:xfrm>
            <a:off x="4269105" y="7468870"/>
            <a:ext cx="512064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GB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Search &amp; Follow  flowpath</a:t>
            </a:r>
            <a:endParaRPr lang="en-GB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12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081" y="246185"/>
            <a:ext cx="12424514" cy="150876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Like, Comment &amp;Notification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91" y="2244436"/>
            <a:ext cx="2874709" cy="5149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9" y="2244436"/>
            <a:ext cx="2797161" cy="5164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82" y="2229599"/>
            <a:ext cx="2708924" cy="51646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578" y="2259272"/>
            <a:ext cx="2761138" cy="51497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Rectangles 4"/>
          <p:cNvSpPr/>
          <p:nvPr/>
        </p:nvSpPr>
        <p:spPr>
          <a:xfrm>
            <a:off x="4269105" y="7449820"/>
            <a:ext cx="512064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GB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Notification flowpath</a:t>
            </a:r>
            <a:endParaRPr lang="en-GB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42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09" y="804148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Architectural Foundation: Technologies Behind KUETConnect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76918" y="2670036"/>
            <a:ext cx="326362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Platform Development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76918" y="3234570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Native Android:</a:t>
            </a:r>
            <a:r>
              <a:rPr lang="en-US" sz="240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Ensures optimal performance, responsiveness, and access to device-specific features.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632127"/>
            <a:ext cx="6244709" cy="5731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Java:</a:t>
            </a:r>
            <a:r>
              <a:rPr lang="en-US" sz="240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The primary programming language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800130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Android Studio:</a:t>
            </a:r>
            <a:r>
              <a:rPr lang="en-US" sz="240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The integrated development environment (IDE) for streamlined development, debugging, and testing.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703430" y="2670036"/>
            <a:ext cx="338804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Backend Infrastructure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703430" y="3237741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Firebase Authentication:</a:t>
            </a:r>
            <a:r>
              <a:rPr lang="en-US" sz="240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Secure and scalable user authentication, enforcing KUET email domain exclusivity</a:t>
            </a:r>
            <a:r>
              <a:rPr lang="en-US" sz="175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632127"/>
            <a:ext cx="6244709" cy="11434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Firebase Realtime Database:</a:t>
            </a:r>
            <a:r>
              <a:rPr lang="en-US" sz="240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For real-time data synchronization and chat message persistence.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03429" y="609768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Firebase Storage:</a:t>
            </a:r>
            <a:r>
              <a:rPr lang="en-US" sz="240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Reliable and scalable storage for multimedia content (photos, videos) shared within the application.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53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Architectural Foundation: Technologies Behind </a:t>
            </a:r>
            <a:r>
              <a:rPr lang="en-US" sz="4900" b="1" dirty="0" err="1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KUETConnect</a:t>
            </a:r>
            <a:r>
              <a:rPr lang="en-US" sz="490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(Contd.)</a:t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6917" y="2437504"/>
            <a:ext cx="8376838" cy="42174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8388" y="3051293"/>
            <a:ext cx="4623954" cy="421745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283485" y="2982192"/>
            <a:ext cx="3922360" cy="70658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Collaboration &amp; Code Management 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283485" y="4311814"/>
            <a:ext cx="3922360" cy="162763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GitHub: A</a:t>
            </a:r>
            <a:r>
              <a:rPr lang="en-US" sz="2400" dirty="0"/>
              <a:t> cloud-based platform for version control and collaborative code management platform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762009" y="6733309"/>
            <a:ext cx="4800600" cy="43641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igure:GitHub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 Graph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23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79590" y="1217177"/>
            <a:ext cx="1301329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Addressing </a:t>
            </a:r>
            <a:r>
              <a:rPr lang="en-US" sz="4400" b="1" dirty="0"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Data</a:t>
            </a:r>
            <a:r>
              <a:rPr lang="en-US" sz="4450" b="1" dirty="0"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 Privacy in Chat Applications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24270" y="2707126"/>
            <a:ext cx="13042821" cy="15981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Rising Concerns over Data Privacy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High-profile data breaches 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surveillance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53628" y="5067659"/>
            <a:ext cx="12702659" cy="15981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Content-Level Encryption in Common Apps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guaranteed that messages at rest are unreadable by the service provider or anyone who gains database access.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4077891"/>
            <a:ext cx="30480" cy="1236107"/>
          </a:xfrm>
          <a:prstGeom prst="rect">
            <a:avLst/>
          </a:prstGeom>
          <a:solidFill>
            <a:srgbClr val="006747"/>
          </a:solidFill>
        </p:spPr>
      </p:sp>
    </p:spTree>
  </p:cSld>
  <p:clrMapOvr>
    <a:masterClrMapping/>
  </p:clrMapOvr>
  <p:transition advTm="242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31520"/>
            <a:ext cx="11850624" cy="1242753"/>
          </a:xfrm>
        </p:spPr>
        <p:txBody>
          <a:bodyPr>
            <a:normAutofit/>
          </a:bodyPr>
          <a:lstStyle/>
          <a:p>
            <a:pPr algn="ctr"/>
            <a:r>
              <a:rPr lang="en-GB" sz="44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 app: Features</a:t>
            </a:r>
            <a:endParaRPr lang="en-GB" sz="44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554" y="2141467"/>
            <a:ext cx="12424514" cy="55925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 Confidentiality with End-to-End Encryption (E2EE)</a:t>
            </a:r>
            <a:endParaRPr lang="en-GB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</a:t>
            </a:r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(asymmetric) and </a:t>
            </a:r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(symmetric) algorithms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Enable Controlled Communication via Request Model System</a:t>
            </a:r>
            <a:endParaRPr lang="en-GB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only </a:t>
            </a:r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user-consented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communication.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229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1073" y="1011912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Additional Chat Enhancements for Seamless User Experience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08784"/>
            <a:ext cx="345400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Optimized Performance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89928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Message Pagination:</a:t>
            </a:r>
            <a:r>
              <a:rPr lang="en-US" sz="2000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Efficiently loads messages in batches of 20, ensuring smooth scrolling and reducing memory footprint.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35793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Active Status:</a:t>
            </a:r>
            <a:r>
              <a:rPr lang="en-US" sz="2000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Real-time indicators for online presence.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80013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Chat Management:</a:t>
            </a:r>
            <a:r>
              <a:rPr lang="en-US" sz="2000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Options to block users or delete entire chat histories.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608784"/>
            <a:ext cx="382047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Enhanced Media Handling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189928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Blur-to-Clear Preview:</a:t>
            </a:r>
            <a:r>
              <a:rPr lang="en-US" sz="2000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Media previews are initially blurred, clearing with the loading.</a:t>
            </a:r>
            <a:endParaRPr lang="en-US" sz="2000" dirty="0"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995029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Fullscreen Viewer: Immersive </a:t>
            </a:r>
            <a:r>
              <a:rPr lang="en-US" sz="2000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viewing experience for shared photos and videos.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580013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Download Option:</a:t>
            </a:r>
            <a:r>
              <a:rPr lang="en-US" sz="2000" dirty="0"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Conveniently save received media directly to the device's gallery.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213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Tools</a:t>
            </a:r>
            <a:endParaRPr lang="en-GB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Cryptography Libraries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(Advanced Encryption Standard) from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javax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..crypto for fast, symmetric encryption of message content and URLs.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Java Security for secure, asymmetric encryption of AES session keys. We manage RSA key pairs per user.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215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(contd.)</a:t>
            </a:r>
            <a:endParaRPr lang="en-GB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174" y="1691640"/>
            <a:ext cx="11847445" cy="48463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Multithreading &amp; Permissions</a:t>
            </a:r>
            <a:endParaRPr lang="en-GB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Threads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CPU-intensive tasks (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image,video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compression, encryption, upload) 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AndroidX’s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permission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prompts for “Write External Storage” 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21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657600" y="942975"/>
            <a:ext cx="7315200" cy="775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450" b="1" dirty="0">
                <a:solidFill>
                  <a:schemeClr val="tx1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  <a:sym typeface="+mn-ea"/>
              </a:rPr>
              <a:t>Introduction</a:t>
            </a:r>
            <a:endParaRPr lang="en-US" altLang="en-US" sz="4450" b="1" dirty="0">
              <a:solidFill>
                <a:schemeClr val="tx1"/>
              </a:solidFill>
              <a:latin typeface="Times New Roman" panose="02020603050405020304" pitchFamily="18" charset="0"/>
              <a:ea typeface="Noto Serif SC Bold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462280" y="3522980"/>
            <a:ext cx="4220210" cy="30245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indent="0" algn="l">
              <a:lnSpc>
                <a:spcPts val="2850"/>
              </a:lnSpc>
              <a:buNone/>
            </a:pPr>
            <a:r>
              <a:rPr lang="en-GB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  <a:sym typeface="+mn-ea"/>
              </a:rPr>
              <a:t>Exclusivity</a:t>
            </a:r>
            <a:endParaRPr lang="en-GB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  <a:sym typeface="+mn-ea"/>
              </a:rPr>
              <a:t>KUET email verification ensures campus-only access.</a:t>
            </a: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9947910" y="3522980"/>
            <a:ext cx="4220210" cy="30245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indent="0" algn="l">
              <a:lnSpc>
                <a:spcPts val="2850"/>
              </a:lnSpc>
              <a:buNone/>
            </a:pPr>
            <a:r>
              <a:rPr lang="en-GB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  <a:sym typeface="+mn-ea"/>
              </a:rPr>
              <a:t>Simplicity</a:t>
            </a:r>
            <a:endParaRPr lang="en-GB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  <a:sym typeface="+mn-ea"/>
              </a:rPr>
              <a:t>Distraction-free feeds</a:t>
            </a: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5205095" y="3522980"/>
            <a:ext cx="4220210" cy="30245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indent="0" algn="l">
              <a:lnSpc>
                <a:spcPts val="2850"/>
              </a:lnSpc>
              <a:buNone/>
            </a:pPr>
            <a:r>
              <a:rPr lang="en-GB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  <a:sym typeface="+mn-ea"/>
              </a:rPr>
              <a:t>Privacy</a:t>
            </a:r>
            <a:endParaRPr lang="en-GB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  <a:sym typeface="+mn-ea"/>
              </a:rPr>
              <a:t>End-to-end encryption secure communications.</a:t>
            </a: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338"/>
            <a:ext cx="8686086" cy="695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Encryption Workflow Diagram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753553"/>
            <a:ext cx="13071634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This diagram illustrates the step-by-step process of our hybrid E2EE, ensuring message confidentiality.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695" y="2360295"/>
            <a:ext cx="12652891" cy="474785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318" y="3569659"/>
            <a:ext cx="653561" cy="6535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212037" y="5587937"/>
            <a:ext cx="1908398" cy="11028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Recipient Decrypts AES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673" y="3570884"/>
            <a:ext cx="653561" cy="6535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06932" y="5771750"/>
            <a:ext cx="1908398" cy="735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Store in Firebase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40" y="3570884"/>
            <a:ext cx="653561" cy="65356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4900" y="5771750"/>
            <a:ext cx="1908398" cy="735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Encrypt AES Key RSA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607" y="3570884"/>
            <a:ext cx="653561" cy="65356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022867" y="5587937"/>
            <a:ext cx="1908397" cy="11028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Encrypt Message AES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503" y="3570884"/>
            <a:ext cx="653561" cy="65356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578549" y="5771750"/>
            <a:ext cx="1908398" cy="735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Generate AES Key</a:t>
            </a:r>
            <a:endParaRPr lang="en-US" sz="1350" dirty="0"/>
          </a:p>
        </p:txBody>
      </p:sp>
      <p:sp>
        <p:nvSpPr>
          <p:cNvPr id="15" name="Text 7"/>
          <p:cNvSpPr/>
          <p:nvPr/>
        </p:nvSpPr>
        <p:spPr>
          <a:xfrm>
            <a:off x="779383" y="7358658"/>
            <a:ext cx="13071634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This hybrid approach offers a robust balance of performance and cryptographic strength.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8307" y="6139378"/>
            <a:ext cx="295296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Encryption Process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754" y="2360295"/>
            <a:ext cx="12652891" cy="4747855"/>
          </a:xfrm>
          <a:prstGeom prst="rect">
            <a:avLst/>
          </a:prstGeom>
        </p:spPr>
      </p:pic>
    </p:spTree>
  </p:cSld>
  <p:clrMapOvr>
    <a:masterClrMapping/>
  </p:clrMapOvr>
  <p:transition advTm="178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AI-generated content may be incorrect.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40155"/>
            <a:ext cx="11689774" cy="6897362"/>
          </a:xfrm>
        </p:spPr>
      </p:pic>
      <p:sp>
        <p:nvSpPr>
          <p:cNvPr id="2" name="Rectangle 1"/>
          <p:cNvSpPr/>
          <p:nvPr/>
        </p:nvSpPr>
        <p:spPr>
          <a:xfrm>
            <a:off x="11662757" y="7614458"/>
            <a:ext cx="1608712" cy="37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3" name="Rectangle 2"/>
          <p:cNvSpPr/>
          <p:nvPr/>
        </p:nvSpPr>
        <p:spPr>
          <a:xfrm>
            <a:off x="4800600" y="742950"/>
            <a:ext cx="6099464" cy="509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 Request System</a:t>
            </a:r>
            <a:br>
              <a:rPr lang="en-GB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6" name="Rectangles 5"/>
          <p:cNvSpPr/>
          <p:nvPr/>
        </p:nvSpPr>
        <p:spPr>
          <a:xfrm>
            <a:off x="4568190" y="7468870"/>
            <a:ext cx="512064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GB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Request flowpath</a:t>
            </a:r>
            <a:endParaRPr lang="en-GB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62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 Request System</a:t>
            </a:r>
            <a:br>
              <a:rPr lang="en-GB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message creates a request entry in DB named </a:t>
            </a:r>
            <a:r>
              <a:rPr lang="en-GB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ChatRequests</a:t>
            </a:r>
            <a:endParaRPr lang="en-GB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 sees pending requests in Request Fragment with ‘</a:t>
            </a: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and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Cancel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button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add requested users to recipient’s </a:t>
            </a: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 list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 and remove from Request fragment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Cancel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delete request without chat initiation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610" indent="0">
              <a:lnSpc>
                <a:spcPct val="150000"/>
              </a:lnSpc>
              <a:buNone/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137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Decryption Workflow</a:t>
            </a:r>
            <a:br>
              <a:rPr lang="en-GB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recipient's RSA private key from local storage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 AES key using the RSA private key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 message using the AES key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to recipient's UI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1552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Components &amp; Features of chat app</a:t>
            </a:r>
            <a:br>
              <a:rPr lang="en-GB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Chats, People, Requests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fragments via </a:t>
            </a:r>
            <a:r>
              <a:rPr lang="en-GB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ViewPager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800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 navigation and drawer menu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800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 </a:t>
            </a: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blur-to-clear with progress bar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800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Fullscreen media viewer with </a:t>
            </a: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option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800"/>
            </a:pP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Search, block, delete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 and conversations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52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943" y="637986"/>
            <a:ext cx="12424513" cy="1140728"/>
          </a:xfrm>
        </p:spPr>
        <p:txBody>
          <a:bodyPr>
            <a:noAutofit/>
          </a:bodyPr>
          <a:lstStyle/>
          <a:p>
            <a:pPr algn="ctr"/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Components &amp; Features</a:t>
            </a:r>
            <a:b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screenshot of a phone&#10;&#10;AI-generated content may be incorrect.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44" y="2063932"/>
            <a:ext cx="2904103" cy="5040667"/>
          </a:xfrm>
        </p:spPr>
      </p:pic>
      <p:sp>
        <p:nvSpPr>
          <p:cNvPr id="6" name="Rectangle 5"/>
          <p:cNvSpPr/>
          <p:nvPr/>
        </p:nvSpPr>
        <p:spPr>
          <a:xfrm>
            <a:off x="1323702" y="7367452"/>
            <a:ext cx="2246812" cy="53122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Fig: Chats Frag.</a:t>
            </a:r>
            <a:endParaRPr lang="en-GB" sz="216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 descr="A screenshot of a phone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06" y="2063931"/>
            <a:ext cx="2904103" cy="50406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08916" y="7367452"/>
            <a:ext cx="1915885" cy="53122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60" dirty="0"/>
              <a:t>People</a:t>
            </a:r>
            <a:endParaRPr lang="en-GB" sz="2160" dirty="0"/>
          </a:p>
        </p:txBody>
      </p:sp>
      <p:pic>
        <p:nvPicPr>
          <p:cNvPr id="11" name="Picture 10" descr="A screenshot of a phone&#10;&#10;AI-generated content may be incorre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353" y="2145234"/>
            <a:ext cx="2886376" cy="495936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972801" y="7367452"/>
            <a:ext cx="1915885" cy="43542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60" dirty="0"/>
              <a:t>Requests</a:t>
            </a:r>
            <a:endParaRPr lang="en-GB" sz="2160" dirty="0"/>
          </a:p>
        </p:txBody>
      </p:sp>
      <p:sp>
        <p:nvSpPr>
          <p:cNvPr id="10" name="Rectangle 9"/>
          <p:cNvSpPr/>
          <p:nvPr/>
        </p:nvSpPr>
        <p:spPr>
          <a:xfrm>
            <a:off x="5843451" y="7319554"/>
            <a:ext cx="2246812" cy="53122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Fig: People Frag.</a:t>
            </a:r>
            <a:endParaRPr lang="en-GB" sz="216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363200" y="7271656"/>
            <a:ext cx="2246812" cy="53122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Fig: Requests Frag.</a:t>
            </a:r>
            <a:endParaRPr lang="en-GB" sz="216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  <p:custDataLst>
      <p:tags r:id="rId4"/>
    </p:custDataLst>
  </p:cSld>
  <p:clrMapOvr>
    <a:masterClrMapping/>
  </p:clrMapOvr>
  <p:transition advTm="2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944" y="183632"/>
            <a:ext cx="12424513" cy="1591585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Sender &amp; </a:t>
            </a:r>
            <a:r>
              <a:rPr lang="en-GB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Reciever</a:t>
            </a:r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Inbox UI</a:t>
            </a:r>
            <a:endParaRPr lang="en-GB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 screenshot of a chat&#10;&#10;AI-generated content may be incorrect.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994" y="1965170"/>
            <a:ext cx="2969958" cy="4904238"/>
          </a:xfrm>
        </p:spPr>
      </p:pic>
      <p:pic>
        <p:nvPicPr>
          <p:cNvPr id="8" name="Content Placeholder 7" descr="A screenshot of a phone&#10;&#10;AI-generated content may be incorrect.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194" y="2493835"/>
            <a:ext cx="5533249" cy="384691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5497195" y="7058660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2400"/>
              <a:t>Fig: Inbox UI</a:t>
            </a:r>
            <a:endParaRPr lang="en-GB" altLang="en-US" sz="2400"/>
          </a:p>
        </p:txBody>
      </p:sp>
    </p:spTree>
  </p:cSld>
  <p:clrMapOvr>
    <a:masterClrMapping/>
  </p:clrMapOvr>
  <p:transition advTm="99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Evaluation</a:t>
            </a:r>
            <a:b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 sz="1800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Encrypted content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visible 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Firebase console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 sz="1800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media uploads with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progress 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 sz="1800"/>
            </a:pP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UI freeze 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stress with large media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257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26" y="609205"/>
            <a:ext cx="12424513" cy="1045028"/>
          </a:xfrm>
        </p:spPr>
        <p:txBody>
          <a:bodyPr>
            <a:noAutofit/>
          </a:bodyPr>
          <a:lstStyle/>
          <a:p>
            <a:pPr algn="ctr"/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 preview: blur-to-clear with progress bar</a:t>
            </a:r>
            <a:b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57195" y="6993255"/>
            <a:ext cx="2442845" cy="51371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Image Sending</a:t>
            </a:r>
            <a:endParaRPr 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59520" y="6993255"/>
            <a:ext cx="2369185" cy="51371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Video Sending</a:t>
            </a:r>
            <a:endParaRPr 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9 at 00.47.42_92545c23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898775" y="1701006"/>
            <a:ext cx="2714625" cy="4827587"/>
          </a:xfrm>
        </p:spPr>
      </p:pic>
      <p:pic>
        <p:nvPicPr>
          <p:cNvPr id="12" name="vide25-08-09 at 08.40.53_0eadbbe1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09182" y="1701006"/>
            <a:ext cx="2714625" cy="48275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  <p:custDataLst>
      <p:tags r:id="rId7"/>
    </p:custDataLst>
  </p:cSld>
  <p:clrMapOvr>
    <a:masterClrMapping/>
  </p:clrMapOvr>
  <p:transition advTm="10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 sz="1800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Established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E2EE 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text and media URLs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 sz="1800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Ensured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academic-only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access for KUET community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 sz="1800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Delivered robust,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feature-ric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chat experience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 sz="1800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610" indent="0">
              <a:lnSpc>
                <a:spcPct val="150000"/>
              </a:lnSpc>
              <a:buNone/>
            </a:pP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17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657600" y="942975"/>
            <a:ext cx="7315200" cy="1514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tx1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  <a:sym typeface="+mn-ea"/>
              </a:rPr>
              <a:t>The Problem: Limitations of Open Social Platforms</a:t>
            </a:r>
            <a:endParaRPr lang="en-US" altLang="en-US" sz="4450" b="1" dirty="0">
              <a:solidFill>
                <a:schemeClr val="tx1"/>
              </a:solidFill>
              <a:latin typeface="Times New Roman" panose="02020603050405020304" pitchFamily="18" charset="0"/>
              <a:ea typeface="Noto Serif SC Bold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462280" y="3522980"/>
            <a:ext cx="4220210" cy="30245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indent="0" algn="l">
              <a:lnSpc>
                <a:spcPts val="2850"/>
              </a:lnSpc>
              <a:buNone/>
            </a:pPr>
            <a:r>
              <a:rPr lang="en-GB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  <a:sym typeface="+mn-ea"/>
              </a:rPr>
              <a:t>Open To Anyone</a:t>
            </a:r>
            <a:endParaRPr lang="en-GB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indent="0" algn="l">
              <a:lnSpc>
                <a:spcPts val="2850"/>
              </a:lnSpc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  <a:sym typeface="+mn-ea"/>
              </a:rPr>
              <a:t>Unwanted interactions from external users.</a:t>
            </a: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9947910" y="3522980"/>
            <a:ext cx="4220210" cy="30245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  <a:sym typeface="+mn-ea"/>
              </a:rPr>
              <a:t>Lack of Security Concerns</a:t>
            </a:r>
            <a:endParaRPr lang="en-GB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  <a:sym typeface="+mn-ea"/>
              </a:rPr>
              <a:t>Significant privacy concerns with data monetization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5205095" y="3522980"/>
            <a:ext cx="4220210" cy="30245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  <a:sym typeface="+mn-ea"/>
              </a:rPr>
              <a:t>Constant Distractions &amp; Noise</a:t>
            </a:r>
            <a:endParaRPr lang="en-GB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Feeds are cluttered with ads, suggested content, and endless notifications, making it hard to focus on genuine connections</a:t>
            </a: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Comparison with Real-life Apps</a:t>
            </a:r>
            <a:endParaRPr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511425" y="2487295"/>
          <a:ext cx="9326880" cy="439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1645920"/>
                <a:gridCol w="1645920"/>
                <a:gridCol w="1645920"/>
                <a:gridCol w="2194560"/>
              </a:tblGrid>
              <a:tr h="475615">
                <a:tc>
                  <a:txBody>
                    <a:bodyPr/>
                    <a:lstStyle/>
                    <a:p>
                      <a:pPr algn="ctr">
                        <a:defRPr sz="1200" b="1"/>
                      </a:pPr>
                      <a:r>
                        <a:rPr sz="1440"/>
                        <a:t>Feature</a:t>
                      </a:r>
                      <a:endParaRPr sz="1440"/>
                    </a:p>
                  </a:txBody>
                  <a:tcPr marL="109728" marR="109728" marT="54864" marB="54864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1"/>
                      </a:pPr>
                      <a:r>
                        <a:rPr sz="1440"/>
                        <a:t>Our App</a:t>
                      </a:r>
                      <a:endParaRPr sz="1440"/>
                    </a:p>
                  </a:txBody>
                  <a:tcPr marL="109728" marR="109728" marT="54864" marB="54864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1"/>
                      </a:pPr>
                      <a:r>
                        <a:rPr sz="1440"/>
                        <a:t>WhatsApp</a:t>
                      </a:r>
                      <a:endParaRPr sz="1440"/>
                    </a:p>
                  </a:txBody>
                  <a:tcPr marL="109728" marR="109728" marT="54864" marB="54864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1"/>
                      </a:pPr>
                      <a:r>
                        <a:rPr sz="1440"/>
                        <a:t>Telegram</a:t>
                      </a:r>
                      <a:endParaRPr sz="1440"/>
                    </a:p>
                  </a:txBody>
                  <a:tcPr marL="109728" marR="109728" marT="54864" marB="54864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1"/>
                      </a:pPr>
                      <a:r>
                        <a:rPr sz="1440"/>
                        <a:t>Signal</a:t>
                      </a:r>
                      <a:endParaRPr sz="1440"/>
                    </a:p>
                  </a:txBody>
                  <a:tcPr marL="109728" marR="109728" marT="54864" marB="54864">
                    <a:solidFill>
                      <a:srgbClr val="C8C8C8"/>
                    </a:solidFill>
                  </a:tcPr>
                </a:tc>
              </a:tr>
              <a:tr h="85598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>
                          <a:solidFill>
                            <a:schemeClr val="tx1"/>
                          </a:solidFill>
                        </a:rPr>
                        <a:t>Hybrid RSA+AES End-to-End Encryption (Text + Media URLs)</a:t>
                      </a:r>
                      <a:endParaRPr sz="132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✅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❌ (AES only)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❌ (MTProto)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✅ (Signal Protocol)</a:t>
                      </a:r>
                      <a:endParaRPr sz="1320"/>
                    </a:p>
                  </a:txBody>
                  <a:tcPr marL="109728" marR="109728" marT="54864" marB="54864"/>
                </a:tc>
              </a:tr>
              <a:tr h="856615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>
                          <a:solidFill>
                            <a:schemeClr val="tx1"/>
                          </a:solidFill>
                        </a:rPr>
                        <a:t>Encrypted Media Download URLs (Not stored in plain text)</a:t>
                      </a:r>
                      <a:endParaRPr sz="132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✅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❌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❌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❌</a:t>
                      </a:r>
                      <a:endParaRPr sz="1320"/>
                    </a:p>
                  </a:txBody>
                  <a:tcPr marL="109728" marR="109728" marT="54864" marB="54864"/>
                </a:tc>
              </a:tr>
              <a:tr h="856615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>
                          <a:solidFill>
                            <a:schemeClr val="tx1"/>
                          </a:solidFill>
                        </a:rPr>
                        <a:t>Institutional Email-based Registration (Closed Community)</a:t>
                      </a:r>
                      <a:endParaRPr sz="132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✅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❌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❌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❌</a:t>
                      </a:r>
                      <a:endParaRPr sz="1320"/>
                    </a:p>
                  </a:txBody>
                  <a:tcPr marL="109728" marR="109728" marT="54864" marB="54864"/>
                </a:tc>
              </a:tr>
              <a:tr h="61468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Chat Request System for New Users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✅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❌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❌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❌</a:t>
                      </a:r>
                      <a:endParaRPr sz="1320"/>
                    </a:p>
                  </a:txBody>
                  <a:tcPr marL="109728" marR="109728" marT="54864" marB="54864"/>
                </a:tc>
              </a:tr>
              <a:tr h="7391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Real-time Active Status with Last Seen in Inbox Header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✅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✅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✅</a:t>
                      </a:r>
                      <a:endParaRPr sz="132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320"/>
                        <a:t>✅</a:t>
                      </a:r>
                      <a:endParaRPr sz="1320"/>
                    </a:p>
                  </a:txBody>
                  <a:tcPr marL="109728" marR="109728" marT="54864" marB="54864"/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5125085" y="7346315"/>
            <a:ext cx="4876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Comparison with Exsting Apps</a:t>
            </a:r>
            <a:endParaRPr lang="en-GB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0474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 Single Database</a:t>
            </a:r>
            <a:endParaRPr lang="en-GB" alt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82" y="4471670"/>
            <a:ext cx="3458308" cy="259373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190" y="3641183"/>
            <a:ext cx="3969050" cy="3969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56" y="2358789"/>
            <a:ext cx="3955915" cy="1977958"/>
          </a:xfrm>
          <a:prstGeom prst="rect">
            <a:avLst/>
          </a:prstGeom>
        </p:spPr>
      </p:pic>
      <p:sp>
        <p:nvSpPr>
          <p:cNvPr id="12" name="Arrow: Left-Up 11"/>
          <p:cNvSpPr/>
          <p:nvPr/>
        </p:nvSpPr>
        <p:spPr>
          <a:xfrm flipH="1">
            <a:off x="9490474" y="4363070"/>
            <a:ext cx="527304" cy="819436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Arrow: Left-Up 12"/>
          <p:cNvSpPr/>
          <p:nvPr/>
        </p:nvSpPr>
        <p:spPr>
          <a:xfrm>
            <a:off x="6586559" y="4363098"/>
            <a:ext cx="485191" cy="874018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Rectangles 3"/>
          <p:cNvSpPr/>
          <p:nvPr/>
        </p:nvSpPr>
        <p:spPr>
          <a:xfrm>
            <a:off x="4269105" y="7468870"/>
            <a:ext cx="512064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GB" altLang="en-US" sz="2400">
                <a:solidFill>
                  <a:schemeClr val="tx1"/>
                </a:solidFill>
              </a:rPr>
              <a:t>Figure: Integration</a:t>
            </a:r>
            <a:endParaRPr lang="en-GB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Tm="785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Scopes</a:t>
            </a:r>
            <a:b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 sz="1800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group chat with shared AES sessions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 sz="1800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document/file sharing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 sz="1800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and Video Calling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495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46122" y="3293917"/>
            <a:ext cx="3938155" cy="144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94726" y="901552"/>
            <a:ext cx="1044094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Motivation: Reclaiming Social Space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26299" y="229255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Overwhelming digital noise on public platforms.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299" y="313110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Significant privacy concerns with data monetization.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6299" y="398663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Unwanted interactions from external users.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26299" y="4790665"/>
            <a:ext cx="13042821" cy="14638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High social media use linked with worse well-being-PubMed</a:t>
            </a:r>
            <a:endParaRPr lang="en-US" sz="2800" dirty="0">
              <a:solidFill>
                <a:srgbClr val="4B4A4A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800" dirty="0">
              <a:solidFill>
                <a:srgbClr val="4B4A4A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Heavy use associated with perceived social isolation-PubMed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125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App: Features</a:t>
            </a:r>
            <a:endParaRPr lang="en-US" sz="44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 Picture &amp; Cover Photo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Story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 Feed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&amp; Comment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Searching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408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716" y="190664"/>
            <a:ext cx="12424514" cy="1316018"/>
          </a:xfrm>
        </p:spPr>
        <p:txBody>
          <a:bodyPr>
            <a:normAutofit/>
          </a:bodyPr>
          <a:lstStyle/>
          <a:p>
            <a:pPr algn="ctr"/>
            <a:r>
              <a:rPr lang="en-US" sz="444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Authentication</a:t>
            </a:r>
            <a:endParaRPr lang="en-US" sz="444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51" y="1709224"/>
            <a:ext cx="2526858" cy="5127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18" y="1699425"/>
            <a:ext cx="2647339" cy="5127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91" y="1699425"/>
            <a:ext cx="3941753" cy="1984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11" y="4273060"/>
            <a:ext cx="3861914" cy="19842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280" y="1593562"/>
            <a:ext cx="2663152" cy="50424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7" name="Rectangles 6"/>
          <p:cNvSpPr/>
          <p:nvPr/>
        </p:nvSpPr>
        <p:spPr>
          <a:xfrm>
            <a:off x="4269105" y="7457440"/>
            <a:ext cx="512064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GB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Authentication flowpath</a:t>
            </a:r>
            <a:endParaRPr lang="en-GB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1"/>
    </p:custDataLst>
  </p:cSld>
  <p:clrMapOvr>
    <a:masterClrMapping/>
  </p:clrMapOvr>
  <p:transition advTm="3645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1562755" cy="696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Times New Roman" panose="02020603050405020304" pitchFamily="18" charset="0"/>
                <a:ea typeface="Noto Serif SC Bold" pitchFamily="34" charset="-122"/>
                <a:cs typeface="Times New Roman" panose="02020603050405020304" pitchFamily="18" charset="0"/>
              </a:rPr>
              <a:t>Feature Deep Dive: Distraction-Free Feed</a:t>
            </a:r>
            <a:endParaRPr lang="en-US" sz="4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0098" y="3549134"/>
            <a:ext cx="6943844" cy="713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No Advertisements</a:t>
            </a:r>
            <a:r>
              <a:rPr lang="en-US" sz="1750" b="1" dirty="0">
                <a:solidFill>
                  <a:schemeClr val="tx1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</a:t>
            </a:r>
            <a:r>
              <a:rPr lang="en-US" sz="1750" dirty="0">
                <a:solidFill>
                  <a:schemeClr val="tx1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Experience a clean, ad-free browsing environment.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0098" y="4891022"/>
            <a:ext cx="6943844" cy="713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Follower-Centric</a:t>
            </a:r>
            <a:r>
              <a:rPr lang="en-US" sz="1750" b="1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:</a:t>
            </a:r>
            <a:r>
              <a:rPr lang="en-US" sz="1750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Only see content from users you explicitly follow.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69" y="1936571"/>
            <a:ext cx="2595706" cy="503975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9747250" y="7259320"/>
            <a:ext cx="2395220" cy="551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Home-Feed</a:t>
            </a: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28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023" y="249382"/>
            <a:ext cx="12424514" cy="150876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Profile Picture and Cover Photo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161309"/>
            <a:ext cx="2759362" cy="5137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53" y="2161309"/>
            <a:ext cx="2928317" cy="513792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6328842" y="3455448"/>
            <a:ext cx="1434944" cy="832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5" name="Rectangles 4"/>
          <p:cNvSpPr/>
          <p:nvPr/>
        </p:nvSpPr>
        <p:spPr>
          <a:xfrm>
            <a:off x="4269105" y="7468870"/>
            <a:ext cx="512064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GB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Profile  flowpath</a:t>
            </a:r>
            <a:endParaRPr lang="en-GB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p:transition advTm="13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943" y="330590"/>
            <a:ext cx="12424514" cy="150876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Create Post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6" y="2240281"/>
            <a:ext cx="2652046" cy="5052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044" y="2253436"/>
            <a:ext cx="2595706" cy="503975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6359236" y="4197927"/>
            <a:ext cx="1257300" cy="737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7" name="Rectangles 6"/>
          <p:cNvSpPr/>
          <p:nvPr/>
        </p:nvSpPr>
        <p:spPr>
          <a:xfrm>
            <a:off x="4269105" y="7468870"/>
            <a:ext cx="512064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GB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Post flowpath</a:t>
            </a:r>
            <a:endParaRPr lang="en-GB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396"/>
</p:sld>
</file>

<file path=ppt/tags/tag1.xml><?xml version="1.0" encoding="utf-8"?>
<p:tagLst xmlns:p="http://schemas.openxmlformats.org/presentationml/2006/main">
  <p:tag name="TIMING" val="|0.218|0.163|0.189|0.773|0.588"/>
</p:tagLst>
</file>

<file path=ppt/tags/tag2.xml><?xml version="1.0" encoding="utf-8"?>
<p:tagLst xmlns:p="http://schemas.openxmlformats.org/presentationml/2006/main">
  <p:tag name="TIMING" val="|0.908"/>
</p:tagLst>
</file>

<file path=ppt/tags/tag3.xml><?xml version="1.0" encoding="utf-8"?>
<p:tagLst xmlns:p="http://schemas.openxmlformats.org/presentationml/2006/main">
  <p:tag name="TIMING" val="|0.119|0.026|0.03"/>
</p:tagLst>
</file>

<file path=ppt/tags/tag4.xml><?xml version="1.0" encoding="utf-8"?>
<p:tagLst xmlns:p="http://schemas.openxmlformats.org/presentationml/2006/main">
  <p:tag name="TIMING" val="|0.488|0.051"/>
</p:tagLst>
</file>

<file path=ppt/tags/tag5.xml><?xml version="1.0" encoding="utf-8"?>
<p:tagLst xmlns:p="http://schemas.openxmlformats.org/presentationml/2006/main">
  <p:tag name="TABLE_ENDDRAG_ORIGIN_RECT" val="734*346"/>
  <p:tag name="TABLE_ENDDRAG_RECT" val="197*153*734*346"/>
</p:tagLst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6305</Words>
  <Application>WPS Presentation</Application>
  <PresentationFormat>Custom</PresentationFormat>
  <Paragraphs>378</Paragraphs>
  <Slides>33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1" baseType="lpstr">
      <vt:lpstr>Arial</vt:lpstr>
      <vt:lpstr>SimSun</vt:lpstr>
      <vt:lpstr>Wingdings</vt:lpstr>
      <vt:lpstr>Corbel</vt:lpstr>
      <vt:lpstr>Microsoft Sans Serif</vt:lpstr>
      <vt:lpstr>Times New Roman</vt:lpstr>
      <vt:lpstr>Geist</vt:lpstr>
      <vt:lpstr>Noto Serif SC Bold</vt:lpstr>
      <vt:lpstr>Geist</vt:lpstr>
      <vt:lpstr>Geist</vt:lpstr>
      <vt:lpstr>Microsoft YaHei</vt:lpstr>
      <vt:lpstr>Arial Unicode MS</vt:lpstr>
      <vt:lpstr>Calibri</vt:lpstr>
      <vt:lpstr>Noto Serif SC Bold</vt:lpstr>
      <vt:lpstr>Siyam Rupali</vt:lpstr>
      <vt:lpstr>Noto Serif SC Bold</vt:lpstr>
      <vt:lpstr>MingLiU-ExtB</vt:lpstr>
      <vt:lpstr>Basis</vt:lpstr>
      <vt:lpstr>PowerPoint 演示文稿</vt:lpstr>
      <vt:lpstr>PowerPoint 演示文稿</vt:lpstr>
      <vt:lpstr>PowerPoint 演示文稿</vt:lpstr>
      <vt:lpstr>PowerPoint 演示文稿</vt:lpstr>
      <vt:lpstr>Social App: Features</vt:lpstr>
      <vt:lpstr>Authentication</vt:lpstr>
      <vt:lpstr>PowerPoint 演示文稿</vt:lpstr>
      <vt:lpstr>Profile Picture and Cover Photo</vt:lpstr>
      <vt:lpstr>Create Post</vt:lpstr>
      <vt:lpstr>Story Upload</vt:lpstr>
      <vt:lpstr>Search &amp; Follow</vt:lpstr>
      <vt:lpstr>Like, Comment &amp;Notification</vt:lpstr>
      <vt:lpstr>PowerPoint 演示文稿</vt:lpstr>
      <vt:lpstr>Architectural Foundation: Technologies Behind KUETConnect(Contd.) </vt:lpstr>
      <vt:lpstr>PowerPoint 演示文稿</vt:lpstr>
      <vt:lpstr>Chat app: Features</vt:lpstr>
      <vt:lpstr>PowerPoint 演示文稿</vt:lpstr>
      <vt:lpstr> Tools</vt:lpstr>
      <vt:lpstr>Tools (contd.)</vt:lpstr>
      <vt:lpstr>PowerPoint 演示文稿</vt:lpstr>
      <vt:lpstr>PowerPoint 演示文稿</vt:lpstr>
      <vt:lpstr>Chat Request System </vt:lpstr>
      <vt:lpstr>Decryption Workflow </vt:lpstr>
      <vt:lpstr>UI Components &amp; Features of chat app </vt:lpstr>
      <vt:lpstr>UI Components &amp; Features </vt:lpstr>
      <vt:lpstr>Sender &amp; Reciever Inbox UI</vt:lpstr>
      <vt:lpstr>Results &amp; Evaluation </vt:lpstr>
      <vt:lpstr>Media preview: blur-to-clear with progress bar </vt:lpstr>
      <vt:lpstr>Conclusion </vt:lpstr>
      <vt:lpstr>Feature Comparison with Real-life Apps</vt:lpstr>
      <vt:lpstr>Integration: Single Database</vt:lpstr>
      <vt:lpstr>Future Scopes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Tamim</cp:lastModifiedBy>
  <cp:revision>62</cp:revision>
  <dcterms:created xsi:type="dcterms:W3CDTF">2025-08-08T17:24:00Z</dcterms:created>
  <dcterms:modified xsi:type="dcterms:W3CDTF">2025-08-09T04:58:44Z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7170B6BBBDA64E8E923C696D0C7B1407_12</vt:lpwstr>
  </property>
  <property fmtid="{D5CDD505-2E9C-101B-9397-08002B2CF9AE}" pid="3" name="KSOProductBuildVer">
    <vt:lpwstr>2057-12.2.0.22222</vt:lpwstr>
  </property>
</Properties>
</file>